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35.jpg"/><Relationship Id="rId5" Type="http://schemas.openxmlformats.org/officeDocument/2006/relationships/image" Target="../media/image31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-2576678" y="617220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3268070" y="-2818506"/>
            <a:ext cx="4825046" cy="4219769"/>
          </a:xfrm>
          <a:custGeom>
            <a:rect b="b" l="l" r="r" t="t"/>
            <a:pathLst>
              <a:path extrusionOk="0"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14161481" y="-411480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>
            <a:off x="-391635" y="1333816"/>
            <a:ext cx="3948234" cy="1724379"/>
          </a:xfrm>
          <a:custGeom>
            <a:rect b="b" l="l" r="r" t="t"/>
            <a:pathLst>
              <a:path extrusionOk="0"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 txBox="1"/>
          <p:nvPr/>
        </p:nvSpPr>
        <p:spPr>
          <a:xfrm>
            <a:off x="1948594" y="3925475"/>
            <a:ext cx="8606538" cy="218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67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RECYCLING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4429" y="8561832"/>
            <a:ext cx="6206956" cy="290626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948594" y="5770251"/>
            <a:ext cx="6926813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:-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Waleed Radwan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Mayar Rakha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Mina Nasr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Randa Al-ansary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Hala Khaled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Yomna Meles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50699" y="3315875"/>
            <a:ext cx="7135899" cy="961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4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 flipH="1">
            <a:off x="9992168" y="1795880"/>
            <a:ext cx="8078630" cy="11840963"/>
          </a:xfrm>
          <a:custGeom>
            <a:rect b="b" l="l" r="r" t="t"/>
            <a:pathLst>
              <a:path extrusionOk="0"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3"/>
          <p:cNvSpPr/>
          <p:nvPr/>
        </p:nvSpPr>
        <p:spPr>
          <a:xfrm>
            <a:off x="4601689" y="8426785"/>
            <a:ext cx="4729467" cy="4047169"/>
          </a:xfrm>
          <a:custGeom>
            <a:rect b="b" l="l" r="r" t="t"/>
            <a:pathLst>
              <a:path extrusionOk="0"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 rot="8620763">
            <a:off x="-429086" y="-676113"/>
            <a:ext cx="8987203" cy="4150026"/>
          </a:xfrm>
          <a:custGeom>
            <a:rect b="b" l="l" r="r" t="t"/>
            <a:pathLst>
              <a:path extrusionOk="0"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22"/>
          <p:cNvSpPr/>
          <p:nvPr/>
        </p:nvSpPr>
        <p:spPr>
          <a:xfrm>
            <a:off x="1692146" y="1213800"/>
            <a:ext cx="14684628" cy="7859399"/>
          </a:xfrm>
          <a:custGeom>
            <a:rect b="b" l="l" r="r" t="t"/>
            <a:pathLst>
              <a:path extrusionOk="0"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0257"/>
            </a:stretch>
          </a:blipFill>
          <a:ln>
            <a:noFill/>
          </a:ln>
        </p:spPr>
      </p:sp>
      <p:sp>
        <p:nvSpPr>
          <p:cNvPr id="181" name="Google Shape;181;p22"/>
          <p:cNvSpPr/>
          <p:nvPr/>
        </p:nvSpPr>
        <p:spPr>
          <a:xfrm>
            <a:off x="14950717" y="4257922"/>
            <a:ext cx="2965916" cy="6828198"/>
          </a:xfrm>
          <a:custGeom>
            <a:rect b="b" l="l" r="r" t="t"/>
            <a:pathLst>
              <a:path extrusionOk="0"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2"/>
          <p:cNvSpPr/>
          <p:nvPr/>
        </p:nvSpPr>
        <p:spPr>
          <a:xfrm>
            <a:off x="-107017" y="7672021"/>
            <a:ext cx="4171532" cy="3569725"/>
          </a:xfrm>
          <a:custGeom>
            <a:rect b="b" l="l" r="r" t="t"/>
            <a:pathLst>
              <a:path extrusionOk="0"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2"/>
          <p:cNvSpPr txBox="1"/>
          <p:nvPr/>
        </p:nvSpPr>
        <p:spPr>
          <a:xfrm>
            <a:off x="3592863" y="1737675"/>
            <a:ext cx="1161343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8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3941740" y="-4440594"/>
            <a:ext cx="8339294" cy="7136224"/>
          </a:xfrm>
          <a:custGeom>
            <a:rect b="b" l="l" r="r" t="t"/>
            <a:pathLst>
              <a:path extrusionOk="0"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5" name="Google Shape;18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287" y="3338769"/>
            <a:ext cx="18135713" cy="454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191" name="Google Shape;191;p23"/>
          <p:cNvSpPr/>
          <p:nvPr/>
        </p:nvSpPr>
        <p:spPr>
          <a:xfrm>
            <a:off x="-2819400" y="-2247900"/>
            <a:ext cx="6781627" cy="5930907"/>
          </a:xfrm>
          <a:custGeom>
            <a:rect b="b" l="l" r="r" t="t"/>
            <a:pathLst>
              <a:path extrusionOk="0" h="5930907" w="6781627">
                <a:moveTo>
                  <a:pt x="0" y="0"/>
                </a:moveTo>
                <a:lnTo>
                  <a:pt x="6781627" y="0"/>
                </a:lnTo>
                <a:lnTo>
                  <a:pt x="6781627" y="5930906"/>
                </a:lnTo>
                <a:lnTo>
                  <a:pt x="0" y="5930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3"/>
          <p:cNvSpPr/>
          <p:nvPr/>
        </p:nvSpPr>
        <p:spPr>
          <a:xfrm>
            <a:off x="12841328" y="3284509"/>
            <a:ext cx="5198484" cy="8229600"/>
          </a:xfrm>
          <a:custGeom>
            <a:rect b="b" l="l" r="r" t="t"/>
            <a:pathLst>
              <a:path extrusionOk="0"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3"/>
          <p:cNvSpPr txBox="1"/>
          <p:nvPr/>
        </p:nvSpPr>
        <p:spPr>
          <a:xfrm>
            <a:off x="7722955" y="1553083"/>
            <a:ext cx="2446635" cy="872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4691800" y="2857345"/>
            <a:ext cx="9710000" cy="556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•Estimated Cost: about 7,300,000 EGP</a:t>
            </a:r>
            <a:endParaRPr/>
          </a:p>
          <a:p>
            <a:pPr indent="0" lvl="0" marL="0" marR="0" rtl="0" algn="l">
              <a:lnSpc>
                <a:spcPct val="17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				(7,349,667 EGP)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7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Breakdown: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Facility: 306,667 EGP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Equipment: 4,831,000 EGP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Manpower: 2,162,000 EGP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Permits &amp; Licenses: 50,000 EGP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52400" y="5200650"/>
            <a:ext cx="7619999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B60EB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10571271" y="-3708211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4"/>
          <p:cNvSpPr/>
          <p:nvPr/>
        </p:nvSpPr>
        <p:spPr>
          <a:xfrm>
            <a:off x="294186" y="406589"/>
            <a:ext cx="7937973" cy="9510914"/>
          </a:xfrm>
          <a:custGeom>
            <a:rect b="b" l="l" r="r" t="t"/>
            <a:pathLst>
              <a:path extrusionOk="0" h="10287000" w="8585708">
                <a:moveTo>
                  <a:pt x="8585708" y="762"/>
                </a:moveTo>
                <a:cubicBezTo>
                  <a:pt x="8581644" y="20447"/>
                  <a:pt x="8577961" y="40132"/>
                  <a:pt x="8573515" y="59690"/>
                </a:cubicBezTo>
                <a:cubicBezTo>
                  <a:pt x="8478139" y="485521"/>
                  <a:pt x="8382635" y="911225"/>
                  <a:pt x="8287258" y="1337056"/>
                </a:cubicBezTo>
                <a:cubicBezTo>
                  <a:pt x="8146288" y="1966722"/>
                  <a:pt x="8005699" y="2596388"/>
                  <a:pt x="7864601" y="3225927"/>
                </a:cubicBezTo>
                <a:cubicBezTo>
                  <a:pt x="7691247" y="3999103"/>
                  <a:pt x="7517384" y="4772152"/>
                  <a:pt x="7344028" y="5545328"/>
                </a:cubicBezTo>
                <a:cubicBezTo>
                  <a:pt x="7194676" y="6211443"/>
                  <a:pt x="7045578" y="6877558"/>
                  <a:pt x="6896353" y="7543800"/>
                </a:cubicBezTo>
                <a:cubicBezTo>
                  <a:pt x="6765289" y="8129016"/>
                  <a:pt x="6634480" y="8714105"/>
                  <a:pt x="6503162" y="9299194"/>
                </a:cubicBezTo>
                <a:cubicBezTo>
                  <a:pt x="6429375" y="9628251"/>
                  <a:pt x="6354953" y="9957181"/>
                  <a:pt x="6280785" y="10286238"/>
                </a:cubicBezTo>
                <a:cubicBezTo>
                  <a:pt x="4199382" y="10286238"/>
                  <a:pt x="2118106" y="10286111"/>
                  <a:pt x="36830" y="10287000"/>
                </a:cubicBezTo>
                <a:cubicBezTo>
                  <a:pt x="6731" y="10287000"/>
                  <a:pt x="0" y="10280269"/>
                  <a:pt x="0" y="10250043"/>
                </a:cubicBezTo>
                <a:cubicBezTo>
                  <a:pt x="762" y="6845681"/>
                  <a:pt x="762" y="3441319"/>
                  <a:pt x="0" y="36957"/>
                </a:cubicBezTo>
                <a:cubicBezTo>
                  <a:pt x="0" y="6731"/>
                  <a:pt x="6731" y="0"/>
                  <a:pt x="36830" y="0"/>
                </a:cubicBezTo>
                <a:cubicBezTo>
                  <a:pt x="2886456" y="762"/>
                  <a:pt x="5736082" y="762"/>
                  <a:pt x="8585708" y="762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9746" r="-3974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7339512" y="2476500"/>
            <a:ext cx="11190955" cy="6347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Market Potential: Growing demand for electronic recycling.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Environment: Reduce Electronic Wastes hazards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Revenue Streams: Recovered materials, government incentives, partnerships.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Impact: Job creation, community engagement.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Sustainability: Compliance with environmental regulations.</a:t>
            </a:r>
            <a:endParaRPr/>
          </a:p>
          <a:p>
            <a:pPr indent="0" lvl="0" marL="0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/>
          <p:nvPr/>
        </p:nvSpPr>
        <p:spPr>
          <a:xfrm flipH="1">
            <a:off x="14548536" y="7642525"/>
            <a:ext cx="4224398" cy="3231550"/>
          </a:xfrm>
          <a:custGeom>
            <a:rect b="b" l="l" r="r" t="t"/>
            <a:pathLst>
              <a:path extrusionOk="0"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4"/>
          <p:cNvSpPr/>
          <p:nvPr/>
        </p:nvSpPr>
        <p:spPr>
          <a:xfrm>
            <a:off x="11353800" y="-476250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24"/>
          <p:cNvSpPr/>
          <p:nvPr/>
        </p:nvSpPr>
        <p:spPr>
          <a:xfrm rot="1825457">
            <a:off x="-1911821" y="9152427"/>
            <a:ext cx="9971383" cy="4202938"/>
          </a:xfrm>
          <a:custGeom>
            <a:rect b="b" l="l" r="r" t="t"/>
            <a:pathLst>
              <a:path extrusionOk="0"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24"/>
          <p:cNvSpPr txBox="1"/>
          <p:nvPr/>
        </p:nvSpPr>
        <p:spPr>
          <a:xfrm>
            <a:off x="8608752" y="987614"/>
            <a:ext cx="8652476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INVESTMENT</a:t>
            </a:r>
            <a:r>
              <a:rPr b="0" i="0" lang="en-US" sz="963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HIGHLIGHTS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/>
        </p:nvSpPr>
        <p:spPr>
          <a:xfrm>
            <a:off x="4865985" y="2332136"/>
            <a:ext cx="8556030" cy="1013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1075879" y="3913947"/>
            <a:ext cx="16183421" cy="223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•SUMMARY: RECAP OF PROJECT OBJECTIVES AND BENEFITS.</a:t>
            </a:r>
            <a:endParaRPr/>
          </a:p>
          <a:p>
            <a:pPr indent="0" lvl="0" marL="0" marR="0" rtl="0" algn="l">
              <a:lnSpc>
                <a:spcPct val="173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CALL TO ACTION: ENCOURAGE INVESTMENT FOR A SUSTAINABLE FUTURE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6"/>
          <p:cNvCxnSpPr/>
          <p:nvPr/>
        </p:nvCxnSpPr>
        <p:spPr>
          <a:xfrm>
            <a:off x="5764344" y="5958420"/>
            <a:ext cx="0" cy="514563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5802444" y="-2572817"/>
            <a:ext cx="0" cy="514563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26"/>
          <p:cNvSpPr/>
          <p:nvPr/>
        </p:nvSpPr>
        <p:spPr>
          <a:xfrm>
            <a:off x="10208092" y="-3588763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6"/>
          <p:cNvSpPr/>
          <p:nvPr/>
        </p:nvSpPr>
        <p:spPr>
          <a:xfrm>
            <a:off x="-1995996" y="5507733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6"/>
          <p:cNvSpPr txBox="1"/>
          <p:nvPr/>
        </p:nvSpPr>
        <p:spPr>
          <a:xfrm>
            <a:off x="533400" y="1866900"/>
            <a:ext cx="8834176" cy="3385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9144000" y="1550639"/>
            <a:ext cx="8001878" cy="8071895"/>
          </a:xfrm>
          <a:custGeom>
            <a:rect b="b" l="l" r="r" t="t"/>
            <a:pathLst>
              <a:path extrusionOk="0"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6"/>
          <p:cNvSpPr/>
          <p:nvPr/>
        </p:nvSpPr>
        <p:spPr>
          <a:xfrm>
            <a:off x="-1995996" y="7317810"/>
            <a:ext cx="6049393" cy="5290528"/>
          </a:xfrm>
          <a:custGeom>
            <a:rect b="b" l="l" r="r" t="t"/>
            <a:pathLst>
              <a:path extrusionOk="0"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6"/>
          <p:cNvSpPr/>
          <p:nvPr/>
        </p:nvSpPr>
        <p:spPr>
          <a:xfrm>
            <a:off x="14771515" y="-3149182"/>
            <a:ext cx="6049393" cy="5290528"/>
          </a:xfrm>
          <a:custGeom>
            <a:rect b="b" l="l" r="r" t="t"/>
            <a:pathLst>
              <a:path extrusionOk="0"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6" name="Google Shape;22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4200" y="7426692"/>
            <a:ext cx="10163433" cy="47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-896678" y="1290997"/>
            <a:ext cx="5726139" cy="2500874"/>
          </a:xfrm>
          <a:custGeom>
            <a:rect b="b" l="l" r="r" t="t"/>
            <a:pathLst>
              <a:path extrusionOk="0"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04" name="Google Shape;104;p14"/>
          <p:cNvCxnSpPr/>
          <p:nvPr/>
        </p:nvCxnSpPr>
        <p:spPr>
          <a:xfrm rot="10800000">
            <a:off x="17259300" y="1028700"/>
            <a:ext cx="0" cy="5786479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" name="Google Shape;105;p1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cxnSp>
          <p:nvCxnSpPr>
            <p:cNvPr id="106" name="Google Shape;106;p14"/>
            <p:cNvCxnSpPr/>
            <p:nvPr/>
          </p:nvCxnSpPr>
          <p:spPr>
            <a:xfrm rot="10800000">
              <a:off x="25400" y="0"/>
              <a:ext cx="0" cy="6675023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14"/>
            <p:cNvCxnSpPr/>
            <p:nvPr/>
          </p:nvCxnSpPr>
          <p:spPr>
            <a:xfrm>
              <a:off x="0" y="6649623"/>
              <a:ext cx="13196309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" name="Google Shape;108;p14"/>
          <p:cNvSpPr/>
          <p:nvPr/>
        </p:nvSpPr>
        <p:spPr>
          <a:xfrm>
            <a:off x="10925932" y="5660310"/>
            <a:ext cx="6819964" cy="5836080"/>
          </a:xfrm>
          <a:custGeom>
            <a:rect b="b" l="l" r="r" t="t"/>
            <a:pathLst>
              <a:path extrusionOk="0"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5977316" y="843547"/>
            <a:ext cx="7891084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4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990600" y="2627110"/>
            <a:ext cx="8683012" cy="6519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Objectives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Manager Info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Milestones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Investment Highlight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-896678" y="-176774"/>
            <a:ext cx="5726139" cy="2500874"/>
          </a:xfrm>
          <a:custGeom>
            <a:rect b="b" l="l" r="r" t="t"/>
            <a:pathLst>
              <a:path extrusionOk="0"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16" name="Google Shape;116;p15"/>
          <p:cNvCxnSpPr/>
          <p:nvPr/>
        </p:nvCxnSpPr>
        <p:spPr>
          <a:xfrm rot="10800000">
            <a:off x="17259300" y="1028700"/>
            <a:ext cx="0" cy="5786479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" name="Google Shape;117;p15"/>
          <p:cNvGrpSpPr/>
          <p:nvPr/>
        </p:nvGrpSpPr>
        <p:grpSpPr>
          <a:xfrm>
            <a:off x="838200" y="2324100"/>
            <a:ext cx="11125200" cy="7619999"/>
            <a:chOff x="0" y="0"/>
            <a:chExt cx="13196309" cy="6675023"/>
          </a:xfrm>
        </p:grpSpPr>
        <p:cxnSp>
          <p:nvCxnSpPr>
            <p:cNvPr id="118" name="Google Shape;118;p15"/>
            <p:cNvCxnSpPr/>
            <p:nvPr/>
          </p:nvCxnSpPr>
          <p:spPr>
            <a:xfrm rot="10800000">
              <a:off x="25400" y="0"/>
              <a:ext cx="0" cy="6675023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0" y="6649623"/>
              <a:ext cx="13196309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" name="Google Shape;120;p15"/>
          <p:cNvSpPr/>
          <p:nvPr/>
        </p:nvSpPr>
        <p:spPr>
          <a:xfrm>
            <a:off x="14249400" y="6065334"/>
            <a:ext cx="6819964" cy="5836080"/>
          </a:xfrm>
          <a:custGeom>
            <a:rect b="b" l="l" r="r" t="t"/>
            <a:pathLst>
              <a:path extrusionOk="0"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5"/>
          <p:cNvSpPr txBox="1"/>
          <p:nvPr/>
        </p:nvSpPr>
        <p:spPr>
          <a:xfrm>
            <a:off x="3521284" y="895683"/>
            <a:ext cx="9262684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4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9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047750" y="2324100"/>
            <a:ext cx="13201650" cy="7386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electronic waste recycling project aims to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environmental pollution 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managing electronic waste, which contains hazardous materials that can harm the ecosystem.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 recycling, the project seeks to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recover valuable materials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such as metals and rare earth elements, that can be reused in new products, thus reducing the demand for raw materials.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 waste recycling not only protects the environment but also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creates economic opportunities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providing new jobs and contributing to a circular economy.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adopting this recycling approach, we aim to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safer and cleaner environment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while supporting the growing global demand for sustainable and eco-friendly solutions.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1FA8"/>
            </a:gs>
            <a:gs pos="50000">
              <a:srgbClr val="5527F5"/>
            </a:gs>
            <a:gs pos="100000">
              <a:srgbClr val="9B60E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10439400" y="275274"/>
            <a:ext cx="8551449" cy="6896330"/>
          </a:xfrm>
          <a:custGeom>
            <a:rect b="b" l="l" r="r" t="t"/>
            <a:pathLst>
              <a:path extrusionOk="0"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6"/>
          <p:cNvSpPr txBox="1"/>
          <p:nvPr/>
        </p:nvSpPr>
        <p:spPr>
          <a:xfrm>
            <a:off x="1441140" y="2114955"/>
            <a:ext cx="7242648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OBJECTIVES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805065" y="4991100"/>
            <a:ext cx="17101933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1: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Set up an electronic waste collection, sorting, and recycling system.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2: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Implement effective recycling methods to recover valuable materials.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3: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Create job opportunities and educate the community.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4: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Achieve compliance with environmental regulations.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783726" y="2819660"/>
            <a:ext cx="6988487" cy="5595357"/>
          </a:xfrm>
          <a:custGeom>
            <a:rect b="b" l="l" r="r" t="t"/>
            <a:pathLst>
              <a:path extrusionOk="0"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7"/>
          <p:cNvSpPr/>
          <p:nvPr/>
        </p:nvSpPr>
        <p:spPr>
          <a:xfrm>
            <a:off x="14135996" y="-2163135"/>
            <a:ext cx="6613789" cy="5640759"/>
          </a:xfrm>
          <a:custGeom>
            <a:rect b="b" l="l" r="r" t="t"/>
            <a:pathLst>
              <a:path extrusionOk="0"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17"/>
          <p:cNvSpPr txBox="1"/>
          <p:nvPr/>
        </p:nvSpPr>
        <p:spPr>
          <a:xfrm>
            <a:off x="4887859" y="1783929"/>
            <a:ext cx="5189733" cy="1051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5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REQUIRMENTS</a:t>
            </a:r>
            <a:endParaRPr b="0" i="0" sz="114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7772214" y="3695700"/>
            <a:ext cx="11441512" cy="397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Facility layout and design.</a:t>
            </a:r>
            <a:endParaRPr/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Recycling Process &amp; Equipment.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Manpower.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Obtaining Permits and Licenses.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Establishing E-Waste Supply Sources.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12877800" y="3314700"/>
            <a:ext cx="8509101" cy="9311388"/>
          </a:xfrm>
          <a:custGeom>
            <a:rect b="b" l="l" r="r" t="t"/>
            <a:pathLst>
              <a:path extrusionOk="0"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8"/>
          <p:cNvSpPr/>
          <p:nvPr/>
        </p:nvSpPr>
        <p:spPr>
          <a:xfrm>
            <a:off x="-1830357" y="-902150"/>
            <a:ext cx="6173053" cy="2601942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8"/>
          <p:cNvSpPr/>
          <p:nvPr/>
        </p:nvSpPr>
        <p:spPr>
          <a:xfrm rot="3091052">
            <a:off x="-1684467" y="5508041"/>
            <a:ext cx="6638823" cy="5976180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18"/>
          <p:cNvSpPr txBox="1"/>
          <p:nvPr/>
        </p:nvSpPr>
        <p:spPr>
          <a:xfrm>
            <a:off x="381000" y="266700"/>
            <a:ext cx="8699238" cy="163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4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b="0" i="0" lang="en-US" sz="1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phases</a:t>
            </a:r>
            <a:endParaRPr b="0" i="0" sz="1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85800" y="2095500"/>
            <a:ext cx="11582400" cy="747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Planning and Feasibility Study.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and Engineering.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Legal Approvals and Funding.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Staffing and Training.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Operations Setup.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and Distribution.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Launch and Scaling.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 and Sustainability.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152" name="Google Shape;152;p19"/>
          <p:cNvSpPr/>
          <p:nvPr/>
        </p:nvSpPr>
        <p:spPr>
          <a:xfrm>
            <a:off x="10571271" y="-3708211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9"/>
          <p:cNvSpPr/>
          <p:nvPr/>
        </p:nvSpPr>
        <p:spPr>
          <a:xfrm>
            <a:off x="-5811039" y="463618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9"/>
          <p:cNvSpPr txBox="1"/>
          <p:nvPr/>
        </p:nvSpPr>
        <p:spPr>
          <a:xfrm>
            <a:off x="4338661" y="1717088"/>
            <a:ext cx="9610678" cy="9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b="0" i="0" lang="en-US" sz="1068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MANAGER INFO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284808" y="2704538"/>
            <a:ext cx="16174391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•Name: Waleed Radwan</a:t>
            </a:r>
            <a:endParaRPr/>
          </a:p>
          <a:p>
            <a:pPr indent="0" lvl="0" marL="0" marR="0" rtl="0" algn="l">
              <a:lnSpc>
                <a:spcPct val="155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•Responsibilities:</a:t>
            </a:r>
            <a:endParaRPr/>
          </a:p>
          <a:p>
            <a:pPr indent="-507233" lvl="1" marL="1014466" marR="0" rtl="0" algn="l">
              <a:lnSpc>
                <a:spcPct val="140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Planning, supervising, coaching.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7233" lvl="1" marL="1014466" marR="0" rtl="0" algn="l">
              <a:lnSpc>
                <a:spcPct val="140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Ensuring quality, risk management.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7233" lvl="1" marL="1014466" marR="0" rtl="0" algn="l">
              <a:lnSpc>
                <a:spcPct val="140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Training, decision-making, assigning contracts.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6600" y="2633382"/>
            <a:ext cx="7391399" cy="4891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783726" y="2819660"/>
            <a:ext cx="6988487" cy="5595357"/>
          </a:xfrm>
          <a:custGeom>
            <a:rect b="b" l="l" r="r" t="t"/>
            <a:pathLst>
              <a:path extrusionOk="0"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20"/>
          <p:cNvSpPr/>
          <p:nvPr/>
        </p:nvSpPr>
        <p:spPr>
          <a:xfrm>
            <a:off x="14135996" y="-2163135"/>
            <a:ext cx="6613789" cy="5640759"/>
          </a:xfrm>
          <a:custGeom>
            <a:rect b="b" l="l" r="r" t="t"/>
            <a:pathLst>
              <a:path extrusionOk="0"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0"/>
          <p:cNvSpPr txBox="1"/>
          <p:nvPr/>
        </p:nvSpPr>
        <p:spPr>
          <a:xfrm>
            <a:off x="4887859" y="735614"/>
            <a:ext cx="5189733" cy="1051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5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 we use</a:t>
            </a:r>
            <a:endParaRPr b="0" i="0" sz="114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9273985" y="4027160"/>
            <a:ext cx="6363782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Project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3985" y="5782657"/>
            <a:ext cx="4845969" cy="423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9778899" y="0"/>
            <a:ext cx="8509101" cy="9311388"/>
          </a:xfrm>
          <a:custGeom>
            <a:rect b="b" l="l" r="r" t="t"/>
            <a:pathLst>
              <a:path extrusionOk="0"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1"/>
          <p:cNvSpPr/>
          <p:nvPr/>
        </p:nvSpPr>
        <p:spPr>
          <a:xfrm>
            <a:off x="-1830357" y="-902150"/>
            <a:ext cx="6173053" cy="2601942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1"/>
          <p:cNvSpPr/>
          <p:nvPr/>
        </p:nvSpPr>
        <p:spPr>
          <a:xfrm rot="3091052">
            <a:off x="-1684467" y="5508041"/>
            <a:ext cx="6638823" cy="5976180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1"/>
          <p:cNvSpPr txBox="1"/>
          <p:nvPr/>
        </p:nvSpPr>
        <p:spPr>
          <a:xfrm>
            <a:off x="1256169" y="1636714"/>
            <a:ext cx="8699238" cy="163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MILESTONES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-237211" y="4246687"/>
            <a:ext cx="11052981" cy="410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425392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   12-Months Timeline: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Facility Design &amp; Permits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Equipment Installation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Hiring &amp; Training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Full Operations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